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12"/>
  </p:notesMasterIdLst>
  <p:handoutMasterIdLst>
    <p:handoutMasterId r:id="rId13"/>
  </p:handoutMasterIdLst>
  <p:sldIdLst>
    <p:sldId id="266" r:id="rId3"/>
    <p:sldId id="270" r:id="rId4"/>
    <p:sldId id="275" r:id="rId5"/>
    <p:sldId id="277" r:id="rId6"/>
    <p:sldId id="278" r:id="rId7"/>
    <p:sldId id="279" r:id="rId8"/>
    <p:sldId id="280" r:id="rId9"/>
    <p:sldId id="281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7"/>
    <p:restoredTop sz="94694"/>
  </p:normalViewPr>
  <p:slideViewPr>
    <p:cSldViewPr snapToGrid="0" snapToObjects="1">
      <p:cViewPr varScale="1">
        <p:scale>
          <a:sx n="115" d="100"/>
          <a:sy n="115" d="100"/>
        </p:scale>
        <p:origin x="8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5" d="100"/>
          <a:sy n="155" d="100"/>
        </p:scale>
        <p:origin x="59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customXml" Target="../customXml/item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7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A656E-0DCD-5F48-9EC0-BAE780F96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52600" y="365659"/>
            <a:ext cx="1263480" cy="1478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B5438A-26C2-D043-A6BF-720C268A4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897" b="6337"/>
          <a:stretch/>
        </p:blipFill>
        <p:spPr>
          <a:xfrm>
            <a:off x="1714501" y="0"/>
            <a:ext cx="6992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576F-52A6-6A44-9770-E1FD988B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FF5B4-B83A-E144-BAE0-E7544E1E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FC242-86EB-0B4D-9A9C-047E4CC2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D9D39-A957-AF48-A681-2A17A3D30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93B4E-0B0C-0345-98D9-4B24C5F0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0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D77F-2D1E-D34E-82F2-2DF7A768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1B118-8329-2547-A701-0D75FF183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D7A6-8B3A-724A-A503-F2835F9D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243E-EEA7-174A-B059-5F806489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D662-1A8F-E248-AB28-EAFB7DA3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FFD2-2617-A74F-9D83-C4D00495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1616-2DE5-8048-90DC-A0C829DFE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71343-B6E8-BD43-BE2C-22A4061CC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5024D-C582-334B-94AD-90E1339D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D3B62-B8F9-4843-BD99-C72455EE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6F2EE-CF6F-4345-A039-1B40F634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02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40F2-8632-B244-858D-B5A7AF9A6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D3F6-BB18-F14E-8D35-FD649E118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798A8-CAFE-424D-B0A5-C3DC3F07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559B9-5FB8-D04E-A852-693D627F4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3C5EF-AA28-8640-800F-F17F871AD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E43BD-555B-0149-94B5-2CC0FC0C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9454A0-E619-424A-BEA9-5C1C9987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D3496-97C5-B448-AF5C-D00B11C7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765B-D070-854F-9477-DBF48AF4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9D1A6-626E-5E45-9CD6-50DB8C88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8D2A2-5CAA-F343-A52F-AEB7B0D6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61A9A-389E-BB43-B950-27ECB22D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1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C4AEA-4CDB-0445-BD1F-DCC399E45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DDEF3-FDA5-1E41-902C-3526329AB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A0A2-E1F0-E04B-B731-0A2CC7A5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27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9322-9A51-CF47-9BCE-8A274228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7212E-11F3-7146-8330-7492C05E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7CE0A-6B60-3742-93AD-23A209CBB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14E38-BB51-F54A-9AD2-6AAFF8A8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B5788-2A39-084B-90DD-A819257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CEF53-4D31-8242-83DE-62BD51DF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71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7907-E5FB-184A-8D4C-E7F0363B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59D33F-34E1-2B4C-92CA-04B6FBAF0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26CAB-22B4-C148-B72D-D92D3A07F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3C9D-DD6D-364A-8DD3-53A1DB01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7C8B4-E587-0847-9656-D1322F62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481EB-E9D2-004D-90CA-CAB413AB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33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93C4-06D5-D846-9EC4-5C6DBC48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8AC8C-69E6-1F44-A7E6-E36E3B5B1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AAA2-1001-A447-B169-6BC6A3A9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54475-6876-C74F-A4D6-E016065A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9DEA-0A87-7A49-A7C7-DAFF5912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BAEFB-AAD7-744A-B66F-3F55FAB6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5C8CE-5363-144E-B73C-9ACEA0F02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D23BB-0E7F-D643-81C6-4B31CE85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D898-2BEA-9A45-9AA1-8CC3C992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636B6-F2BE-9448-A62E-D504A82A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2" y="737209"/>
            <a:ext cx="6021559" cy="8149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6D00A-530D-F94C-91C4-6B611B669B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991" y="394347"/>
            <a:ext cx="1263480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9787E-4586-3548-A111-23DF06AE51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0700" y="0"/>
            <a:ext cx="53213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38705" y="0"/>
            <a:ext cx="5453295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C6710-967D-1F47-B72A-9C3174760F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5000" y="5146889"/>
            <a:ext cx="1263480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72781-FCC3-F343-8D45-CB137E2E0E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38938" cy="5016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2" y="1"/>
            <a:ext cx="5543551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9" y="-612611"/>
            <a:ext cx="5135041" cy="7002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EC576-D815-5244-BC99-0F60FF0078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2280" y="5187123"/>
            <a:ext cx="1263480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A6708-0A11-074F-9DBC-16280ECCCD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0"/>
            <a:ext cx="6648450" cy="494270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2" y="2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CD5D7-0F69-C34E-B43E-2F99C7061F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8583" y="5155102"/>
            <a:ext cx="1263480" cy="14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2" y="-748388"/>
            <a:ext cx="7756150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7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4ABC8-AE9E-1542-9317-8649A12ED4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3720" y="5167867"/>
            <a:ext cx="1263480" cy="14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0D427A-31A8-804F-A88E-B2237F6FF8DD}"/>
              </a:ext>
            </a:extLst>
          </p:cNvPr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3919BA19-F123-3B46-B077-C952C919A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14B686-A7B8-C34E-BD3F-17AD7280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B41C51-D68E-9449-86C7-CBC06D1C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5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ED8B6A-BF3C-3841-AC68-EA4F713AC1D1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7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EE841588-FE80-8546-B792-1230E5F174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6DAC5EE-7BE5-1B40-BC41-0FDC4D31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3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62FD98-3A3B-ED4A-B5A0-270006582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936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3CAF-EF20-E846-9014-6CC7DCE42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38F64-4913-EC4A-9A68-E8673BB3C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16E80-7BD3-AE49-9870-F9F5B4036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8A2DC-035C-B14F-B19C-CB7321DC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55AF1-9F13-EE48-BD13-4EE551D0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9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98B6C-F0AE-E14B-8CFB-D5B095A21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B7ABA-B5EF-A546-A7F3-B37F2409555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41F74-4E14-F942-9C25-36878CD2B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166F-47F6-4548-9DB8-FFE83162A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AF1C-21CD-FD45-AA63-4B29BB0D2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56CC83-2083-2244-BEDB-0B9322B8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1374-4AAF-D840-88E1-6BFA1FA4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05CBD-57A9-9349-9A9F-D4B99E3CE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0960B-9B8C-714C-BBC0-2546AD7FAB0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6C675-5A73-5B49-BFBE-33FE0DF58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B4C0F-8DCD-6B49-93C4-B292BE411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4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274F54-E399-4A4D-8C01-0BE986EADFB7}"/>
              </a:ext>
            </a:extLst>
          </p:cNvPr>
          <p:cNvSpPr txBox="1"/>
          <p:nvPr/>
        </p:nvSpPr>
        <p:spPr>
          <a:xfrm>
            <a:off x="411539" y="3235015"/>
            <a:ext cx="112682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Update on Remote Communities Vaccine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1E73B-FBF2-3B41-B31C-83E8A6E25E30}"/>
              </a:ext>
            </a:extLst>
          </p:cNvPr>
          <p:cNvSpPr txBox="1"/>
          <p:nvPr/>
        </p:nvSpPr>
        <p:spPr>
          <a:xfrm>
            <a:off x="411539" y="6287685"/>
            <a:ext cx="540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Nic Rebuli, David Regan, Ben Hui, James Wood</a:t>
            </a:r>
          </a:p>
        </p:txBody>
      </p:sp>
    </p:spTree>
    <p:extLst>
      <p:ext uri="{BB962C8B-B14F-4D97-AF65-F5344CB8AC3E}">
        <p14:creationId xmlns:p14="http://schemas.microsoft.com/office/powerpoint/2010/main" val="199638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E0B4-7029-1448-B5FF-A8405B21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841CB-73CD-E444-ACD1-1BFBF39F0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Partnership dynamics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Anatomical site-specific disease transmission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Treatment-seeking </a:t>
            </a:r>
            <a:r>
              <a:rPr lang="en-US" dirty="0" err="1"/>
              <a:t>behaviour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Meta-population dynamics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Vaccine program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213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E0B4-7029-1448-B5FF-A8405B21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Partnership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841CB-73CD-E444-ACD1-1BFBF39F0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data on Aboriginal and Torres Strait Islander sexual activity from GOANNA survey</a:t>
            </a:r>
          </a:p>
          <a:p>
            <a:pPr lvl="1"/>
            <a:r>
              <a:rPr lang="en-US" dirty="0"/>
              <a:t>Number of sexual partners by age-group</a:t>
            </a:r>
          </a:p>
          <a:p>
            <a:pPr lvl="1"/>
            <a:r>
              <a:rPr lang="en-US" dirty="0"/>
              <a:t>Age-group to age-group distribution</a:t>
            </a:r>
          </a:p>
          <a:p>
            <a:pPr lvl="1"/>
            <a:r>
              <a:rPr lang="en-US" dirty="0"/>
              <a:t>Relationship with last partner</a:t>
            </a:r>
          </a:p>
          <a:p>
            <a:pPr lvl="1"/>
            <a:r>
              <a:rPr lang="en-US" dirty="0"/>
              <a:t>Number of partners with whom had sex and oral by age group</a:t>
            </a:r>
          </a:p>
          <a:p>
            <a:r>
              <a:rPr lang="en-GB" dirty="0"/>
              <a:t>Survey conducted at cultural events between 2011 and 2013</a:t>
            </a:r>
          </a:p>
        </p:txBody>
      </p:sp>
    </p:spTree>
    <p:extLst>
      <p:ext uri="{BB962C8B-B14F-4D97-AF65-F5344CB8AC3E}">
        <p14:creationId xmlns:p14="http://schemas.microsoft.com/office/powerpoint/2010/main" val="203483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E0B4-7029-1448-B5FF-A8405B21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841CB-73CD-E444-ACD1-1BFBF39F0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Test population based on demographic in GOANNA survey</a:t>
            </a:r>
          </a:p>
          <a:p>
            <a:pPr lvl="1"/>
            <a:r>
              <a:rPr lang="en-US" dirty="0"/>
              <a:t>Sample size 2,877</a:t>
            </a:r>
          </a:p>
          <a:p>
            <a:pPr lvl="1"/>
            <a:r>
              <a:rPr lang="en-US" dirty="0"/>
              <a:t>Age: 43% 16-19, 31% 20-24, 24% 25-29</a:t>
            </a:r>
          </a:p>
          <a:p>
            <a:pPr lvl="1"/>
            <a:r>
              <a:rPr lang="en-GB" dirty="0"/>
              <a:t>Gender: 59% male, 39% female, &lt;1% transgender</a:t>
            </a:r>
          </a:p>
          <a:p>
            <a:pPr lvl="1"/>
            <a:r>
              <a:rPr lang="en-GB" dirty="0"/>
              <a:t>Sexual orientation: ~90% heterosexual, 6% MSM, 3% WSW</a:t>
            </a:r>
          </a:p>
          <a:p>
            <a:pPr lvl="1"/>
            <a:r>
              <a:rPr lang="en-GB" dirty="0"/>
              <a:t>Location: Australia-wide 51% urban, 36% regional, 9% remote</a:t>
            </a:r>
          </a:p>
          <a:p>
            <a:r>
              <a:rPr lang="en-GB" dirty="0"/>
              <a:t>Individuals categorised as high/low risk based on their number of sexual partners</a:t>
            </a:r>
          </a:p>
          <a:p>
            <a:pPr lvl="1"/>
            <a:r>
              <a:rPr lang="en-GB" dirty="0"/>
              <a:t>Low 0-4 partners</a:t>
            </a:r>
          </a:p>
          <a:p>
            <a:pPr lvl="1"/>
            <a:r>
              <a:rPr lang="en-GB" dirty="0"/>
              <a:t>High 5 or more partners</a:t>
            </a:r>
          </a:p>
        </p:txBody>
      </p:sp>
    </p:spTree>
    <p:extLst>
      <p:ext uri="{BB962C8B-B14F-4D97-AF65-F5344CB8AC3E}">
        <p14:creationId xmlns:p14="http://schemas.microsoft.com/office/powerpoint/2010/main" val="3446556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E0B4-7029-1448-B5FF-A8405B21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Partnership Dynamics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6DE986-1546-4A1D-9C53-DB88FB4E3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2640" y="1825625"/>
            <a:ext cx="4195386" cy="40878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0B98B7-8590-4EA9-9A41-1FEAFF4DADD7}"/>
              </a:ext>
            </a:extLst>
          </p:cNvPr>
          <p:cNvSpPr txBox="1"/>
          <p:nvPr/>
        </p:nvSpPr>
        <p:spPr>
          <a:xfrm>
            <a:off x="7937605" y="1419603"/>
            <a:ext cx="4181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People in Each Partnership Type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49945-F4C2-4F37-898D-595561AD71A0}"/>
              </a:ext>
            </a:extLst>
          </p:cNvPr>
          <p:cNvSpPr txBox="1">
            <a:spLocks/>
          </p:cNvSpPr>
          <p:nvPr/>
        </p:nvSpPr>
        <p:spPr>
          <a:xfrm>
            <a:off x="838200" y="1475755"/>
            <a:ext cx="6699837" cy="4602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Gender preferences based on sexual orientation</a:t>
            </a:r>
          </a:p>
          <a:p>
            <a:r>
              <a:rPr lang="en-US" dirty="0"/>
              <a:t>Individuals can form long-term and short-term relationships</a:t>
            </a:r>
          </a:p>
          <a:p>
            <a:r>
              <a:rPr lang="en-US" dirty="0"/>
              <a:t>High/low-risk individuals biased towards short/long-term relationships</a:t>
            </a:r>
          </a:p>
          <a:p>
            <a:r>
              <a:rPr lang="en-US" dirty="0"/>
              <a:t>Concurrent relationships allowed but only one long-term at a time allowed</a:t>
            </a:r>
          </a:p>
          <a:p>
            <a:r>
              <a:rPr lang="en-US" dirty="0"/>
              <a:t>Partnerships formed at constant rate</a:t>
            </a:r>
          </a:p>
          <a:p>
            <a:pPr lvl="1"/>
            <a:r>
              <a:rPr lang="en-US" dirty="0"/>
              <a:t>Rate higher for high-risk group</a:t>
            </a:r>
          </a:p>
          <a:p>
            <a:pPr lvl="1"/>
            <a:r>
              <a:rPr lang="en-US" dirty="0"/>
              <a:t>Duration shorter for short-term partnerships</a:t>
            </a:r>
          </a:p>
          <a:p>
            <a:pPr lvl="1"/>
            <a:r>
              <a:rPr lang="en-US" dirty="0"/>
              <a:t>Tuned to rates in GOANNA survey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6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E0B4-7029-1448-B5FF-A8405B21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Partnership Dynamics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E4B01D9-1873-4EEA-8F67-9FC05643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5333"/>
            <a:ext cx="4634263" cy="4438449"/>
          </a:xfrm>
          <a:prstGeom prst="rect">
            <a:avLst/>
          </a:prstGeom>
        </p:spPr>
      </p:pic>
      <p:pic>
        <p:nvPicPr>
          <p:cNvPr id="7" name="Picture 6" descr="Graphical user interface, chart, waterfall chart&#10;&#10;Description automatically generated">
            <a:extLst>
              <a:ext uri="{FF2B5EF4-FFF2-40B4-BE49-F238E27FC236}">
                <a16:creationId xmlns:a16="http://schemas.microsoft.com/office/drawing/2014/main" id="{45AC35DB-F1F5-4F14-8C96-17A1A2F5A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92" y="1475334"/>
            <a:ext cx="4727508" cy="44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E0B4-7029-1448-B5FF-A8405B21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989"/>
            <a:ext cx="10515600" cy="1325563"/>
          </a:xfrm>
        </p:spPr>
        <p:txBody>
          <a:bodyPr/>
          <a:lstStyle/>
          <a:p>
            <a:r>
              <a:rPr lang="en-US" dirty="0"/>
              <a:t>Disease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841CB-73CD-E444-ACD1-1BFBF39F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338349"/>
            <a:ext cx="5876636" cy="4754880"/>
          </a:xfrm>
        </p:spPr>
        <p:txBody>
          <a:bodyPr>
            <a:normAutofit lnSpcReduction="10000"/>
          </a:bodyPr>
          <a:lstStyle/>
          <a:p>
            <a:r>
              <a:rPr lang="en-GB" sz="2600" dirty="0"/>
              <a:t>Sexual partners engage in sexual acts</a:t>
            </a:r>
          </a:p>
          <a:p>
            <a:r>
              <a:rPr lang="en-GB" sz="2600" dirty="0"/>
              <a:t>Site-to-site transmission probabilities depend on sexual act</a:t>
            </a:r>
          </a:p>
          <a:p>
            <a:pPr lvl="1"/>
            <a:r>
              <a:rPr lang="en-GB" sz="1800" dirty="0"/>
              <a:t>Kiss: pharyngeal </a:t>
            </a:r>
            <a:r>
              <a:rPr lang="en-GB" sz="1800" dirty="0">
                <a:sym typeface="Wingdings" panose="05000000000000000000" pitchFamily="2" charset="2"/>
              </a:rPr>
              <a:t> pharyngeal</a:t>
            </a:r>
          </a:p>
          <a:p>
            <a:pPr lvl="1"/>
            <a:r>
              <a:rPr lang="en-GB" sz="1800" dirty="0"/>
              <a:t>Oral: pharyngeal </a:t>
            </a:r>
            <a:r>
              <a:rPr lang="en-GB" sz="1800" dirty="0">
                <a:sym typeface="Wingdings" panose="05000000000000000000" pitchFamily="2" charset="2"/>
              </a:rPr>
              <a:t> urethra</a:t>
            </a:r>
            <a:endParaRPr lang="en-GB" sz="1800" dirty="0"/>
          </a:p>
          <a:p>
            <a:pPr lvl="1"/>
            <a:r>
              <a:rPr lang="en-GB" sz="1800" dirty="0"/>
              <a:t>Sex: urethra </a:t>
            </a:r>
            <a:r>
              <a:rPr lang="en-GB" sz="1800" dirty="0">
                <a:sym typeface="Wingdings" panose="05000000000000000000" pitchFamily="2" charset="2"/>
              </a:rPr>
              <a:t></a:t>
            </a:r>
            <a:r>
              <a:rPr lang="en-GB" sz="1800" dirty="0"/>
              <a:t> urethra (M</a:t>
            </a:r>
            <a:r>
              <a:rPr lang="en-GB" sz="1800" dirty="0">
                <a:sym typeface="Wingdings" panose="05000000000000000000" pitchFamily="2" charset="2"/>
              </a:rPr>
              <a:t>F</a:t>
            </a:r>
            <a:r>
              <a:rPr lang="en-GB" sz="1800" dirty="0"/>
              <a:t>)</a:t>
            </a:r>
          </a:p>
          <a:p>
            <a:pPr lvl="1"/>
            <a:r>
              <a:rPr lang="en-GB" sz="1800" dirty="0">
                <a:sym typeface="Wingdings" panose="05000000000000000000" pitchFamily="2" charset="2"/>
              </a:rPr>
              <a:t>Anal: urethra  rectal (MF, MM)</a:t>
            </a:r>
          </a:p>
          <a:p>
            <a:pPr lvl="1"/>
            <a:r>
              <a:rPr lang="en-GB" sz="1800" dirty="0">
                <a:sym typeface="Wingdings" panose="05000000000000000000" pitchFamily="2" charset="2"/>
              </a:rPr>
              <a:t>Rimming: pharyngeal  rectal</a:t>
            </a:r>
          </a:p>
          <a:p>
            <a:r>
              <a:rPr lang="en-GB" sz="2600" dirty="0">
                <a:sym typeface="Wingdings" panose="05000000000000000000" pitchFamily="2" charset="2"/>
              </a:rPr>
              <a:t>All sites S </a:t>
            </a:r>
            <a:r>
              <a:rPr lang="en-GB" sz="2600" dirty="0">
                <a:latin typeface="Grotesque" panose="020B0504020202020204" pitchFamily="34" charset="0"/>
                <a:sym typeface="Wingdings" panose="05000000000000000000" pitchFamily="2" charset="2"/>
              </a:rPr>
              <a:t>→</a:t>
            </a:r>
            <a:r>
              <a:rPr lang="en-GB" sz="2600" dirty="0">
                <a:sym typeface="Wingdings" panose="05000000000000000000" pitchFamily="2" charset="2"/>
              </a:rPr>
              <a:t> E </a:t>
            </a:r>
            <a:r>
              <a:rPr lang="en-GB" sz="2600" dirty="0">
                <a:latin typeface="Grotesque" panose="020B0504020202020204" pitchFamily="34" charset="0"/>
                <a:sym typeface="Wingdings" panose="05000000000000000000" pitchFamily="2" charset="2"/>
              </a:rPr>
              <a:t>→</a:t>
            </a:r>
            <a:r>
              <a:rPr lang="en-GB" sz="2600" dirty="0">
                <a:sym typeface="Wingdings" panose="05000000000000000000" pitchFamily="2" charset="2"/>
              </a:rPr>
              <a:t> I </a:t>
            </a:r>
            <a:r>
              <a:rPr lang="en-GB" sz="2600" dirty="0">
                <a:latin typeface="Grotesque" panose="020B0504020202020204" pitchFamily="34" charset="0"/>
                <a:sym typeface="Wingdings" panose="05000000000000000000" pitchFamily="2" charset="2"/>
              </a:rPr>
              <a:t>→</a:t>
            </a:r>
            <a:r>
              <a:rPr lang="en-GB" sz="2600" dirty="0">
                <a:sym typeface="Wingdings" panose="05000000000000000000" pitchFamily="2" charset="2"/>
              </a:rPr>
              <a:t> S and independent</a:t>
            </a:r>
          </a:p>
          <a:p>
            <a:pPr lvl="1"/>
            <a:r>
              <a:rPr lang="en-GB" sz="1800" dirty="0">
                <a:sym typeface="Wingdings" panose="05000000000000000000" pitchFamily="2" charset="2"/>
              </a:rPr>
              <a:t>Latent period a constant 4 days</a:t>
            </a:r>
          </a:p>
          <a:p>
            <a:pPr lvl="1"/>
            <a:r>
              <a:rPr lang="en-GB" sz="1800" dirty="0">
                <a:sym typeface="Wingdings" panose="05000000000000000000" pitchFamily="2" charset="2"/>
              </a:rPr>
              <a:t>Infectious period long (untreated)</a:t>
            </a:r>
          </a:p>
          <a:p>
            <a:pPr lvl="1"/>
            <a:r>
              <a:rPr lang="en-GB" sz="1800" dirty="0">
                <a:sym typeface="Wingdings" panose="05000000000000000000" pitchFamily="2" charset="2"/>
              </a:rPr>
              <a:t>Asymptomatic infection possible at any site</a:t>
            </a:r>
            <a:endParaRPr lang="en-GB" sz="1800" dirty="0"/>
          </a:p>
          <a:p>
            <a:endParaRPr lang="en-GB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E34193-F0CC-47C5-B052-02EB78995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18" y="1729048"/>
            <a:ext cx="4368118" cy="4256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83AE8-845C-40B6-9E8F-F4850F34A9BD}"/>
              </a:ext>
            </a:extLst>
          </p:cNvPr>
          <p:cNvSpPr txBox="1"/>
          <p:nvPr/>
        </p:nvSpPr>
        <p:spPr>
          <a:xfrm>
            <a:off x="7086601" y="1175049"/>
            <a:ext cx="49582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People Infected at Each Anatomical Site</a:t>
            </a:r>
          </a:p>
          <a:p>
            <a:pPr algn="ctr"/>
            <a:r>
              <a:rPr lang="en-US" sz="1200" dirty="0"/>
              <a:t>With the Total Number of People in Each Disease State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2450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E0B4-7029-1448-B5FF-A8405B21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841CB-73CD-E444-ACD1-1BFBF39F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2" y="1690688"/>
            <a:ext cx="11130742" cy="4223095"/>
          </a:xfrm>
        </p:spPr>
        <p:txBody>
          <a:bodyPr/>
          <a:lstStyle/>
          <a:p>
            <a:r>
              <a:rPr lang="en-US" dirty="0"/>
              <a:t>Some data on sexual acts in GOANNA</a:t>
            </a:r>
          </a:p>
          <a:p>
            <a:pPr lvl="1"/>
            <a:r>
              <a:rPr lang="en-US" dirty="0"/>
              <a:t>Ever had sexual intercourse/oral sex</a:t>
            </a:r>
          </a:p>
          <a:p>
            <a:pPr lvl="1"/>
            <a:r>
              <a:rPr lang="en-US" dirty="0"/>
              <a:t>Of those who have ever had sex, number of partners in last year</a:t>
            </a:r>
          </a:p>
          <a:p>
            <a:pPr lvl="1"/>
            <a:r>
              <a:rPr lang="en-US" dirty="0"/>
              <a:t>Of those who have ever had oral, number of partners with whom had oral sex but not intercourse in last year</a:t>
            </a:r>
          </a:p>
          <a:p>
            <a:r>
              <a:rPr lang="en-GB" dirty="0"/>
              <a:t>Need to calibrate per-act probabilities and site-to-site transmission probabilities to prevalence data.</a:t>
            </a:r>
          </a:p>
        </p:txBody>
      </p:sp>
    </p:spTree>
    <p:extLst>
      <p:ext uri="{BB962C8B-B14F-4D97-AF65-F5344CB8AC3E}">
        <p14:creationId xmlns:p14="http://schemas.microsoft.com/office/powerpoint/2010/main" val="3897858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E0B4-7029-1448-B5FF-A8405B21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B86C8-26E1-4B3E-B0CA-DFE4D036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559" y="1690688"/>
            <a:ext cx="6503744" cy="42465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841CB-73CD-E444-ACD1-1BFBF39F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088158"/>
          </a:xfrm>
        </p:spPr>
        <p:txBody>
          <a:bodyPr/>
          <a:lstStyle/>
          <a:p>
            <a:r>
              <a:rPr lang="en-US" dirty="0"/>
              <a:t>Treatment-seeking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Meta-population dynamics</a:t>
            </a:r>
          </a:p>
          <a:p>
            <a:pPr lvl="1"/>
            <a:r>
              <a:rPr lang="en-US" dirty="0"/>
              <a:t>Demographic structure ABS</a:t>
            </a:r>
          </a:p>
          <a:p>
            <a:pPr lvl="1"/>
            <a:r>
              <a:rPr lang="en-US" dirty="0"/>
              <a:t>Mobility</a:t>
            </a:r>
          </a:p>
          <a:p>
            <a:r>
              <a:rPr lang="en-US" dirty="0"/>
              <a:t>Vaccine program</a:t>
            </a:r>
          </a:p>
          <a:p>
            <a:pPr lvl="1"/>
            <a:r>
              <a:rPr lang="en-US" dirty="0"/>
              <a:t>How will this be rolled out?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63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Presentation_16x9.pptx" id="{82572896-6B28-45B6-9A60-0FC152251C56}" vid="{D6552926-113F-4718-BEE0-2BE7C42E2CB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Presentation_16x9.pptx" id="{82572896-6B28-45B6-9A60-0FC152251C56}" vid="{57AB40CA-8249-4D48-8C7E-5F0955096FF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69AF0946405246913F3BD3CD06A088" ma:contentTypeVersion="5" ma:contentTypeDescription="Create a new document." ma:contentTypeScope="" ma:versionID="35b51f3fd75bceb92a3d328308a0fc72">
  <xsd:schema xmlns:xsd="http://www.w3.org/2001/XMLSchema" xmlns:xs="http://www.w3.org/2001/XMLSchema" xmlns:p="http://schemas.microsoft.com/office/2006/metadata/properties" xmlns:ns2="18c27f25-741f-40ee-8bdc-3c9e5b6addf4" targetNamespace="http://schemas.microsoft.com/office/2006/metadata/properties" ma:root="true" ma:fieldsID="448397c6907d26d670e0aff98400cb4d" ns2:_="">
    <xsd:import namespace="18c27f25-741f-40ee-8bdc-3c9e5b6add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c27f25-741f-40ee-8bdc-3c9e5b6add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857A7F-2C45-4E2C-B967-496086C1B81D}"/>
</file>

<file path=customXml/itemProps2.xml><?xml version="1.0" encoding="utf-8"?>
<ds:datastoreItem xmlns:ds="http://schemas.openxmlformats.org/officeDocument/2006/customXml" ds:itemID="{7DDDFD59-EEBF-4D26-A7FA-94F79480C489}"/>
</file>

<file path=customXml/itemProps3.xml><?xml version="1.0" encoding="utf-8"?>
<ds:datastoreItem xmlns:ds="http://schemas.openxmlformats.org/officeDocument/2006/customXml" ds:itemID="{DCD872E1-42D2-42D9-9E1D-E826DF7A5B10}"/>
</file>

<file path=docProps/app.xml><?xml version="1.0" encoding="utf-8"?>
<Properties xmlns="http://schemas.openxmlformats.org/officeDocument/2006/extended-properties" xmlns:vt="http://schemas.openxmlformats.org/officeDocument/2006/docPropsVTypes">
  <Template>PP_Presentation_16x9</Template>
  <TotalTime>609</TotalTime>
  <Words>422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Grotesque</vt:lpstr>
      <vt:lpstr>Wingdings</vt:lpstr>
      <vt:lpstr>Office Theme</vt:lpstr>
      <vt:lpstr>Custom Design</vt:lpstr>
      <vt:lpstr>PowerPoint Presentation</vt:lpstr>
      <vt:lpstr>Overview</vt:lpstr>
      <vt:lpstr>Partnership Dynamics</vt:lpstr>
      <vt:lpstr>Test Population</vt:lpstr>
      <vt:lpstr>Partnership Dynamics</vt:lpstr>
      <vt:lpstr>Partnership Dynamics</vt:lpstr>
      <vt:lpstr>Disease Transmission</vt:lpstr>
      <vt:lpstr>Calibration?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Rebuli</dc:creator>
  <cp:lastModifiedBy>Nic Rebuli</cp:lastModifiedBy>
  <cp:revision>23</cp:revision>
  <dcterms:created xsi:type="dcterms:W3CDTF">2020-11-12T22:40:52Z</dcterms:created>
  <dcterms:modified xsi:type="dcterms:W3CDTF">2020-11-15T23:44:07Z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0x010100EE69AF0946405246913F3BD3CD06A088</vt:lpwstr>
  </property>
</Properties>
</file>